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itter Medium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Open San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08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9983"/>
            <a:ext cx="63710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Introduction to JavaScript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89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covers the basics of JavaScript. We'll explore what it is and what sets it apart. Let's understand how it's used in modern web development.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9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13730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112782"/>
            <a:ext cx="223135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muniba khan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94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What is JavaScript?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5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Interactive Web Pages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3630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JavaScript is a programming language. It enhances web pages by making them interactive.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155156"/>
            <a:ext cx="29940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Browser-Side Execution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73630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runs inside web browsers. This allows animations and dynamic content.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155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Dynamic Content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73630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With javascript you can create forms and add dynamic content.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284232"/>
            <a:ext cx="13042821" cy="1065848"/>
          </a:xfrm>
          <a:prstGeom prst="roundRect">
            <a:avLst>
              <a:gd name="adj" fmla="val 8938"/>
            </a:avLst>
          </a:prstGeom>
          <a:solidFill>
            <a:srgbClr val="FCE2CF"/>
          </a:solidFill>
          <a:ln/>
        </p:spPr>
      </p:sp>
      <p:sp>
        <p:nvSpPr>
          <p:cNvPr id="10" name="Shape 8"/>
          <p:cNvSpPr/>
          <p:nvPr/>
        </p:nvSpPr>
        <p:spPr>
          <a:xfrm>
            <a:off x="782479" y="5284232"/>
            <a:ext cx="13065443" cy="1065848"/>
          </a:xfrm>
          <a:prstGeom prst="roundRect">
            <a:avLst>
              <a:gd name="adj" fmla="val 3192"/>
            </a:avLst>
          </a:prstGeom>
          <a:solidFill>
            <a:srgbClr val="FCE2CF"/>
          </a:solidFill>
          <a:ln/>
        </p:spPr>
      </p:sp>
      <p:sp>
        <p:nvSpPr>
          <p:cNvPr id="11" name="Text 9"/>
          <p:cNvSpPr/>
          <p:nvPr/>
        </p:nvSpPr>
        <p:spPr>
          <a:xfrm>
            <a:off x="1009293" y="5454253"/>
            <a:ext cx="126118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highlight>
                  <a:srgbClr val="FCE2C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document.getElementById("myText").style.color = "red";
</a:t>
            </a:r>
            <a:endParaRPr lang="en-US" sz="17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916A3-1819-4E75-83B5-86CC9B18CFA4}"/>
              </a:ext>
            </a:extLst>
          </p:cNvPr>
          <p:cNvSpPr txBox="1"/>
          <p:nvPr/>
        </p:nvSpPr>
        <p:spPr>
          <a:xfrm>
            <a:off x="12707302" y="7835462"/>
            <a:ext cx="1923098" cy="394138"/>
          </a:xfrm>
          <a:prstGeom prst="rect">
            <a:avLst/>
          </a:prstGeom>
          <a:solidFill>
            <a:srgbClr val="FFF8F0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35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9593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kern="0" spc="-127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Java vs. JavaScript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4406146"/>
            <a:ext cx="13042821" cy="3107293"/>
          </a:xfrm>
          <a:prstGeom prst="roundRect">
            <a:avLst>
              <a:gd name="adj" fmla="val 291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4413766"/>
            <a:ext cx="1302627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18223" y="4550569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363647" y="4550569"/>
            <a:ext cx="390322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Java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705261" y="4550569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JavaScript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801410" y="5032177"/>
            <a:ext cx="13026271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18223" y="5168979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Type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5363647" y="5168979"/>
            <a:ext cx="390322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Programming Language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9705261" y="5168979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Scripting Language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801410" y="5650587"/>
            <a:ext cx="1302627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18223" y="5787390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Runs On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5363647" y="5787390"/>
            <a:ext cx="390322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Computer (JVM)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9705261" y="5787390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Browser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801410" y="6268998"/>
            <a:ext cx="13026271" cy="6184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18223" y="6405801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Case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5363647" y="6405801"/>
            <a:ext cx="390322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Apps, Games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9705261" y="6405801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Websites, Web Apps</a:t>
            </a:r>
            <a:endParaRPr lang="en-US" sz="1650" dirty="0"/>
          </a:p>
        </p:txBody>
      </p:sp>
      <p:sp>
        <p:nvSpPr>
          <p:cNvPr id="21" name="Shape 18"/>
          <p:cNvSpPr/>
          <p:nvPr/>
        </p:nvSpPr>
        <p:spPr>
          <a:xfrm>
            <a:off x="801410" y="6887408"/>
            <a:ext cx="13026271" cy="6184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1018223" y="7024211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Compilation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5363647" y="7024211"/>
            <a:ext cx="390322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Compiled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9705261" y="7024211"/>
            <a:ext cx="3907036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Interpreted</a:t>
            </a:r>
            <a:endParaRPr lang="en-US" sz="16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FFD3FC-9E3B-4CA7-9BB8-F2FB47F29096}"/>
              </a:ext>
            </a:extLst>
          </p:cNvPr>
          <p:cNvSpPr txBox="1"/>
          <p:nvPr/>
        </p:nvSpPr>
        <p:spPr>
          <a:xfrm>
            <a:off x="12707302" y="7835462"/>
            <a:ext cx="1923098" cy="394138"/>
          </a:xfrm>
          <a:prstGeom prst="rect">
            <a:avLst/>
          </a:prstGeom>
          <a:solidFill>
            <a:srgbClr val="FFF8F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5489"/>
            <a:ext cx="74499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Websites vs. Web Applications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33520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Websites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79999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Websites are a collection of static pages. Examples include blogs and news sites.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78860" y="50502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Web Applications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549818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 applications are interactive. They perform tasks like on Facebook or Gmail.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889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Client-Side vs. Server-Side Scripting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6613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611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Client-Side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410146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Runs on the user’s browser. This is fast. An example is JavaScript.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925616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51600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Server-Side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4624" y="565046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Runs on the web server. This can be slower. Examples are PHP and Python.</a:t>
            </a:r>
            <a:endParaRPr lang="en-US" sz="17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D7692D-8D78-432D-9D7A-FF8FC657738A}"/>
              </a:ext>
            </a:extLst>
          </p:cNvPr>
          <p:cNvSpPr txBox="1"/>
          <p:nvPr/>
        </p:nvSpPr>
        <p:spPr>
          <a:xfrm>
            <a:off x="12707302" y="7835462"/>
            <a:ext cx="1923098" cy="394138"/>
          </a:xfrm>
          <a:prstGeom prst="rect">
            <a:avLst/>
          </a:prstGeom>
          <a:solidFill>
            <a:srgbClr val="FFF8F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1862"/>
            <a:ext cx="63143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Basic JavaScript Concepts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1080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40459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Variables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89501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Variables store values. For example,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280190" y="4875967"/>
            <a:ext cx="2291953" cy="702945"/>
          </a:xfrm>
          <a:prstGeom prst="roundRect">
            <a:avLst>
              <a:gd name="adj" fmla="val 13553"/>
            </a:avLst>
          </a:prstGeom>
          <a:solidFill>
            <a:srgbClr val="FCE2CF"/>
          </a:solidFill>
          <a:ln/>
        </p:spPr>
      </p:sp>
      <p:sp>
        <p:nvSpPr>
          <p:cNvPr id="8" name="Shape 4"/>
          <p:cNvSpPr/>
          <p:nvPr/>
        </p:nvSpPr>
        <p:spPr>
          <a:xfrm>
            <a:off x="6268879" y="4875967"/>
            <a:ext cx="2314575" cy="702945"/>
          </a:xfrm>
          <a:prstGeom prst="roundRect">
            <a:avLst>
              <a:gd name="adj" fmla="val 4840"/>
            </a:avLst>
          </a:prstGeom>
          <a:solidFill>
            <a:srgbClr val="FCE2CF"/>
          </a:solidFill>
          <a:ln/>
        </p:spPr>
      </p:sp>
      <p:sp>
        <p:nvSpPr>
          <p:cNvPr id="9" name="Text 5"/>
          <p:cNvSpPr/>
          <p:nvPr/>
        </p:nvSpPr>
        <p:spPr>
          <a:xfrm>
            <a:off x="6495693" y="5045988"/>
            <a:ext cx="186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highlight>
                  <a:srgbClr val="FCE2C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let name = "Ali";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610803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912304" y="3404592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Functions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8912304" y="3895011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Functions perform actions. For example,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8912304" y="4875967"/>
            <a:ext cx="2292072" cy="1065848"/>
          </a:xfrm>
          <a:prstGeom prst="roundRect">
            <a:avLst>
              <a:gd name="adj" fmla="val 8938"/>
            </a:avLst>
          </a:prstGeom>
          <a:solidFill>
            <a:srgbClr val="FCE2CF"/>
          </a:solidFill>
          <a:ln/>
        </p:spPr>
      </p:sp>
      <p:sp>
        <p:nvSpPr>
          <p:cNvPr id="14" name="Shape 9"/>
          <p:cNvSpPr/>
          <p:nvPr/>
        </p:nvSpPr>
        <p:spPr>
          <a:xfrm>
            <a:off x="8900993" y="4875967"/>
            <a:ext cx="2314694" cy="1791652"/>
          </a:xfrm>
          <a:prstGeom prst="roundRect">
            <a:avLst>
              <a:gd name="adj" fmla="val 3192"/>
            </a:avLst>
          </a:prstGeom>
          <a:solidFill>
            <a:srgbClr val="FCE2CF"/>
          </a:solidFill>
          <a:ln/>
        </p:spPr>
      </p:sp>
      <p:sp>
        <p:nvSpPr>
          <p:cNvPr id="15" name="Text 10"/>
          <p:cNvSpPr/>
          <p:nvPr/>
        </p:nvSpPr>
        <p:spPr>
          <a:xfrm>
            <a:off x="9127808" y="5045988"/>
            <a:ext cx="18610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highlight>
                  <a:srgbClr val="FCE2C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greet() { alert("Hello!"); }</a:t>
            </a:r>
            <a:endParaRPr lang="en-US" sz="175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610803"/>
            <a:ext cx="566976" cy="56697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544538" y="340459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Events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1544538" y="389501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Events respond to user actions. For example,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11544538" y="5238869"/>
            <a:ext cx="2291953" cy="1428750"/>
          </a:xfrm>
          <a:prstGeom prst="roundRect">
            <a:avLst>
              <a:gd name="adj" fmla="val 6668"/>
            </a:avLst>
          </a:prstGeom>
          <a:solidFill>
            <a:srgbClr val="FCE2CF"/>
          </a:solidFill>
          <a:ln/>
        </p:spPr>
      </p:sp>
      <p:sp>
        <p:nvSpPr>
          <p:cNvPr id="20" name="Shape 14"/>
          <p:cNvSpPr/>
          <p:nvPr/>
        </p:nvSpPr>
        <p:spPr>
          <a:xfrm>
            <a:off x="11533227" y="5238869"/>
            <a:ext cx="2314575" cy="1791652"/>
          </a:xfrm>
          <a:prstGeom prst="roundRect">
            <a:avLst>
              <a:gd name="adj" fmla="val 2381"/>
            </a:avLst>
          </a:prstGeom>
          <a:solidFill>
            <a:srgbClr val="FCE2CF"/>
          </a:solidFill>
          <a:ln/>
        </p:spPr>
      </p:sp>
      <p:sp>
        <p:nvSpPr>
          <p:cNvPr id="21" name="Text 15"/>
          <p:cNvSpPr/>
          <p:nvPr/>
        </p:nvSpPr>
        <p:spPr>
          <a:xfrm>
            <a:off x="11760041" y="5408890"/>
            <a:ext cx="186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highlight>
                  <a:srgbClr val="FCE2C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document.getElementById("btn").onclick = greet;</a:t>
            </a:r>
            <a:endParaRPr lang="en-US" sz="17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B23171-28FE-4B80-8B36-DE07DA3B36FB}"/>
              </a:ext>
            </a:extLst>
          </p:cNvPr>
          <p:cNvSpPr txBox="1"/>
          <p:nvPr/>
        </p:nvSpPr>
        <p:spPr>
          <a:xfrm>
            <a:off x="12707302" y="7835462"/>
            <a:ext cx="1923098" cy="394138"/>
          </a:xfrm>
          <a:prstGeom prst="rect">
            <a:avLst/>
          </a:prstGeom>
          <a:solidFill>
            <a:srgbClr val="FFF8F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9192"/>
            <a:ext cx="5339239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kern="0" spc="-1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Example - Interactive Button</a:t>
            </a:r>
            <a:endParaRPr lang="en-US" sz="3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845957"/>
            <a:ext cx="4347567" cy="6804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3811" y="478155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kern="0" spc="-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HTML</a:t>
            </a:r>
            <a:endParaRPr lang="en-US" sz="1650" dirty="0"/>
          </a:p>
        </p:txBody>
      </p:sp>
      <p:sp>
        <p:nvSpPr>
          <p:cNvPr id="6" name="Shape 2"/>
          <p:cNvSpPr/>
          <p:nvPr/>
        </p:nvSpPr>
        <p:spPr>
          <a:xfrm>
            <a:off x="963811" y="5238631"/>
            <a:ext cx="4007525" cy="1071563"/>
          </a:xfrm>
          <a:prstGeom prst="roundRect">
            <a:avLst>
              <a:gd name="adj" fmla="val 6668"/>
            </a:avLst>
          </a:prstGeom>
          <a:solidFill>
            <a:srgbClr val="FCE2CF"/>
          </a:solidFill>
          <a:ln/>
        </p:spPr>
      </p:sp>
      <p:sp>
        <p:nvSpPr>
          <p:cNvPr id="7" name="Shape 3"/>
          <p:cNvSpPr/>
          <p:nvPr/>
        </p:nvSpPr>
        <p:spPr>
          <a:xfrm>
            <a:off x="955358" y="5238631"/>
            <a:ext cx="4024432" cy="1071563"/>
          </a:xfrm>
          <a:prstGeom prst="roundRect">
            <a:avLst>
              <a:gd name="adj" fmla="val 2381"/>
            </a:avLst>
          </a:prstGeom>
          <a:solidFill>
            <a:srgbClr val="FCE2CF"/>
          </a:solidFill>
          <a:ln/>
        </p:spPr>
      </p:sp>
      <p:sp>
        <p:nvSpPr>
          <p:cNvPr id="8" name="Text 4"/>
          <p:cNvSpPr/>
          <p:nvPr/>
        </p:nvSpPr>
        <p:spPr>
          <a:xfrm>
            <a:off x="1125379" y="5366147"/>
            <a:ext cx="3684389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2B2E3C"/>
                </a:solidFill>
                <a:highlight>
                  <a:srgbClr val="FCE2C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&lt;button onclick="changeText()"&gt;Click Me&lt;/button&gt;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2B2E3C"/>
                </a:solidFill>
                <a:highlight>
                  <a:srgbClr val="FCE2C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&lt;p id="demo"&gt;Hello!&lt;/p&gt;</a:t>
            </a:r>
            <a:endParaRPr lang="en-US" sz="13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3845957"/>
            <a:ext cx="4347567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11378" y="478155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kern="0" spc="-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JavaScript</a:t>
            </a:r>
            <a:endParaRPr lang="en-US" sz="1650" dirty="0"/>
          </a:p>
        </p:txBody>
      </p:sp>
      <p:sp>
        <p:nvSpPr>
          <p:cNvPr id="11" name="Shape 6"/>
          <p:cNvSpPr/>
          <p:nvPr/>
        </p:nvSpPr>
        <p:spPr>
          <a:xfrm>
            <a:off x="5311378" y="5238631"/>
            <a:ext cx="4007525" cy="1888093"/>
          </a:xfrm>
          <a:prstGeom prst="roundRect">
            <a:avLst>
              <a:gd name="adj" fmla="val 3784"/>
            </a:avLst>
          </a:prstGeom>
          <a:solidFill>
            <a:srgbClr val="FCE2CF"/>
          </a:solidFill>
          <a:ln/>
        </p:spPr>
      </p:sp>
      <p:sp>
        <p:nvSpPr>
          <p:cNvPr id="12" name="Shape 7"/>
          <p:cNvSpPr/>
          <p:nvPr/>
        </p:nvSpPr>
        <p:spPr>
          <a:xfrm>
            <a:off x="5302925" y="5238631"/>
            <a:ext cx="4024432" cy="2015609"/>
          </a:xfrm>
          <a:prstGeom prst="roundRect">
            <a:avLst>
              <a:gd name="adj" fmla="val 1352"/>
            </a:avLst>
          </a:prstGeom>
          <a:solidFill>
            <a:srgbClr val="FCE2CF"/>
          </a:solidFill>
          <a:ln/>
        </p:spPr>
      </p:sp>
      <p:sp>
        <p:nvSpPr>
          <p:cNvPr id="13" name="Text 8"/>
          <p:cNvSpPr/>
          <p:nvPr/>
        </p:nvSpPr>
        <p:spPr>
          <a:xfrm>
            <a:off x="5472946" y="5366147"/>
            <a:ext cx="3684389" cy="18880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2B2E3C"/>
                </a:solidFill>
                <a:highlight>
                  <a:srgbClr val="FCE2C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&lt;script&gt;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2B2E3C"/>
                </a:solidFill>
                <a:highlight>
                  <a:srgbClr val="FCE2C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changeText() {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2B2E3C"/>
                </a:solidFill>
                <a:highlight>
                  <a:srgbClr val="FCE2C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document.getElementById("demo").innerHTML = "You clicked!";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2B2E3C"/>
                </a:solidFill>
                <a:highlight>
                  <a:srgbClr val="FCE2C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2B2E3C"/>
                </a:solidFill>
                <a:highlight>
                  <a:srgbClr val="FCE2C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&lt;/script&gt;</a:t>
            </a:r>
            <a:endParaRPr lang="en-US" sz="13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3845957"/>
            <a:ext cx="4347567" cy="68044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658945" y="478155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kern="0" spc="-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Result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9658945" y="5149334"/>
            <a:ext cx="400752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When the button is clicked, text changes.</a:t>
            </a:r>
            <a:endParaRPr lang="en-US" sz="1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971926-73C7-4DF8-9CF8-3E5F8333A4F4}"/>
              </a:ext>
            </a:extLst>
          </p:cNvPr>
          <p:cNvSpPr txBox="1"/>
          <p:nvPr/>
        </p:nvSpPr>
        <p:spPr>
          <a:xfrm>
            <a:off x="12707302" y="7835462"/>
            <a:ext cx="1923098" cy="394138"/>
          </a:xfrm>
          <a:prstGeom prst="rect">
            <a:avLst/>
          </a:prstGeom>
          <a:solidFill>
            <a:srgbClr val="FFF8F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7701"/>
            <a:ext cx="568023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kern="0" spc="-12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JavaScript Takeaways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1023342" y="1601748"/>
            <a:ext cx="22860" cy="5970032"/>
          </a:xfrm>
          <a:prstGeom prst="roundRect">
            <a:avLst>
              <a:gd name="adj" fmla="val 375070"/>
            </a:avLst>
          </a:prstGeom>
          <a:solidFill>
            <a:srgbClr val="E2C8B5"/>
          </a:solidFill>
          <a:ln/>
        </p:spPr>
      </p:sp>
      <p:sp>
        <p:nvSpPr>
          <p:cNvPr id="5" name="Shape 2"/>
          <p:cNvSpPr/>
          <p:nvPr/>
        </p:nvSpPr>
        <p:spPr>
          <a:xfrm>
            <a:off x="1230094" y="2049423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E2C8B5"/>
          </a:solidFill>
          <a:ln/>
        </p:spPr>
      </p:sp>
      <p:sp>
        <p:nvSpPr>
          <p:cNvPr id="6" name="Shape 3"/>
          <p:cNvSpPr/>
          <p:nvPr/>
        </p:nvSpPr>
        <p:spPr>
          <a:xfrm>
            <a:off x="793730" y="1831300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0228" y="1869519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72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2044065" y="180582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Interactivity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044065" y="2247067"/>
            <a:ext cx="6306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JavaScript makes websites interactive. It enhances user experience.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30094" y="3429595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E2C8B5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30" y="3211473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0228" y="3249692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72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2044065" y="318599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Client-Side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2044065" y="3627239"/>
            <a:ext cx="63061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works on the client-side. This reduces server load.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30094" y="4809768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E2C8B5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30" y="4591645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0228" y="462986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72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2044065" y="456616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Web Apps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2044065" y="5007412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Used in web apps like Facebook and Gmail. It is essential for dynamic content.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30094" y="6516648"/>
            <a:ext cx="612338" cy="22860"/>
          </a:xfrm>
          <a:prstGeom prst="roundRect">
            <a:avLst>
              <a:gd name="adj" fmla="val 375070"/>
            </a:avLst>
          </a:prstGeom>
          <a:solidFill>
            <a:srgbClr val="E2C8B5"/>
          </a:solidFill>
          <a:ln/>
        </p:spPr>
      </p:sp>
      <p:sp>
        <p:nvSpPr>
          <p:cNvPr id="21" name="Shape 18"/>
          <p:cNvSpPr/>
          <p:nvPr/>
        </p:nvSpPr>
        <p:spPr>
          <a:xfrm>
            <a:off x="793730" y="6298525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70228" y="6336744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kern="0" spc="-72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2044065" y="627304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kern="0" spc="-6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Modern Development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2044065" y="6714292"/>
            <a:ext cx="6306145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Learning JavaScript helps in modern web development. This is a valuable skill.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241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7305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JavaScript enhances website interactivity. It operates on the client-side. It's vital for web application development.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540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Learning JavaScript is crucial for modern web development. It's used in web apps like Facebook and Gmail.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C79EC-94CB-4225-98E0-A15416DA3DF7}"/>
              </a:ext>
            </a:extLst>
          </p:cNvPr>
          <p:cNvSpPr txBox="1"/>
          <p:nvPr/>
        </p:nvSpPr>
        <p:spPr>
          <a:xfrm>
            <a:off x="12707302" y="7835462"/>
            <a:ext cx="1923098" cy="394138"/>
          </a:xfrm>
          <a:prstGeom prst="rect">
            <a:avLst/>
          </a:prstGeom>
          <a:solidFill>
            <a:srgbClr val="FFF8F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433</Words>
  <Application>Microsoft Office PowerPoint</Application>
  <PresentationFormat>Custom</PresentationFormat>
  <Paragraphs>86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Bitter Medium</vt:lpstr>
      <vt:lpstr>Consolas</vt:lpstr>
      <vt:lpstr>Open Sans Bold</vt:lpstr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Muniba Javed Khan</cp:lastModifiedBy>
  <cp:revision>3</cp:revision>
  <dcterms:created xsi:type="dcterms:W3CDTF">2025-03-17T08:54:18Z</dcterms:created>
  <dcterms:modified xsi:type="dcterms:W3CDTF">2025-03-17T09:28:53Z</dcterms:modified>
</cp:coreProperties>
</file>